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21" r:id="rId2"/>
    <p:sldId id="325" r:id="rId3"/>
    <p:sldId id="329" r:id="rId4"/>
    <p:sldId id="328" r:id="rId5"/>
    <p:sldId id="330" r:id="rId6"/>
    <p:sldId id="331" r:id="rId7"/>
    <p:sldId id="333" r:id="rId8"/>
    <p:sldId id="332" r:id="rId9"/>
    <p:sldId id="334" r:id="rId10"/>
    <p:sldId id="335" r:id="rId11"/>
    <p:sldId id="336" r:id="rId12"/>
    <p:sldId id="338" r:id="rId13"/>
    <p:sldId id="337" r:id="rId14"/>
    <p:sldId id="340" r:id="rId15"/>
    <p:sldId id="341" r:id="rId16"/>
    <p:sldId id="324" r:id="rId17"/>
    <p:sldId id="343" r:id="rId1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16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508" userDrawn="1">
          <p15:clr>
            <a:srgbClr val="A4A3A4"/>
          </p15:clr>
        </p15:guide>
        <p15:guide id="4" orient="horz" pos="9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4E44"/>
    <a:srgbClr val="33C0CD"/>
    <a:srgbClr val="7F7F7F"/>
    <a:srgbClr val="F2F2F2"/>
    <a:srgbClr val="F2F2F1"/>
    <a:srgbClr val="FAFAFA"/>
    <a:srgbClr val="FCFCFC"/>
    <a:srgbClr val="F36E21"/>
    <a:srgbClr val="27BEC7"/>
    <a:srgbClr val="1DB1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05" autoAdjust="0"/>
    <p:restoredTop sz="97586" autoAdjust="0"/>
  </p:normalViewPr>
  <p:slideViewPr>
    <p:cSldViewPr snapToGrid="0">
      <p:cViewPr varScale="1">
        <p:scale>
          <a:sx n="98" d="100"/>
          <a:sy n="98" d="100"/>
        </p:scale>
        <p:origin x="548" y="48"/>
      </p:cViewPr>
      <p:guideLst>
        <p:guide orient="horz" pos="1116"/>
        <p:guide pos="2880"/>
        <p:guide orient="horz" pos="2508"/>
        <p:guide orient="horz" pos="9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8" d="100"/>
          <a:sy n="138" d="100"/>
        </p:scale>
        <p:origin x="668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DEA226-1950-9346-BBCC-45D214247BC3}" type="datetimeFigureOut">
              <a:rPr lang="en-US" smtClean="0"/>
              <a:t>9/26/2024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1198" y="3472342"/>
            <a:ext cx="4520966" cy="4537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01081" y="4197927"/>
            <a:ext cx="4521200" cy="430213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400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1081" y="2456054"/>
            <a:ext cx="4521200" cy="967155"/>
          </a:xfrm>
        </p:spPr>
        <p:txBody>
          <a:bodyPr anchor="b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5814918" y="-17163"/>
            <a:ext cx="3352833" cy="518945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rgbClr val="E94E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4625687" y="-33740"/>
            <a:ext cx="4561944" cy="5224697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rgbClr val="33C0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89284D8F-2AE0-BCC5-7E8A-64CC698D70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2188" y="2429694"/>
            <a:ext cx="2702084" cy="2702084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17516B4-79CA-88A8-0AC8-33FF939293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48616" y="4338898"/>
            <a:ext cx="1106748" cy="110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619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22028" y="1939956"/>
            <a:ext cx="8242300" cy="1964387"/>
          </a:xfrm>
        </p:spPr>
        <p:txBody>
          <a:bodyPr>
            <a:noAutofit/>
          </a:bodyPr>
          <a:lstStyle>
            <a:lvl1pPr marL="231775" marR="0" indent="-2317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18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322028" y="909249"/>
            <a:ext cx="8242300" cy="42959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237656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316286" y="1760667"/>
            <a:ext cx="3680532" cy="390525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buNone/>
              <a:defRPr lang="en-US" sz="2000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4871096" y="1760667"/>
            <a:ext cx="3680532" cy="390525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buNone/>
              <a:defRPr lang="en-US" sz="2000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316285" y="2212351"/>
            <a:ext cx="3680532" cy="245115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400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4871095" y="2212351"/>
            <a:ext cx="3680532" cy="245115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400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3341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2028" y="1331129"/>
            <a:ext cx="8229600" cy="32851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000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1800">
                <a:solidFill>
                  <a:schemeClr val="tx1"/>
                </a:solidFill>
                <a:latin typeface="Consolas"/>
                <a:cs typeface="Consolas"/>
              </a:defRPr>
            </a:lvl2pPr>
            <a:lvl3pPr marL="295275" indent="0">
              <a:buClr>
                <a:schemeClr val="accent3"/>
              </a:buClr>
              <a:buFontTx/>
              <a:buNone/>
              <a:defRPr sz="1600">
                <a:solidFill>
                  <a:schemeClr val="tx1"/>
                </a:solidFill>
                <a:latin typeface="Consolas"/>
                <a:cs typeface="Consolas"/>
              </a:defRPr>
            </a:lvl3pPr>
            <a:lvl4pPr marL="579438" indent="0">
              <a:buClr>
                <a:schemeClr val="accent3"/>
              </a:buClr>
              <a:buFontTx/>
              <a:buNone/>
              <a:defRPr sz="1600">
                <a:solidFill>
                  <a:schemeClr val="tx1"/>
                </a:solidFill>
                <a:latin typeface="Consolas"/>
                <a:cs typeface="Consolas"/>
              </a:defRPr>
            </a:lvl4pPr>
            <a:lvl5pPr marL="846138" indent="0">
              <a:buClr>
                <a:schemeClr val="accent3"/>
              </a:buClr>
              <a:buFontTx/>
              <a:buNone/>
              <a:defRPr sz="1600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4499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377565" y="1864136"/>
            <a:ext cx="4445659" cy="7066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3600" dirty="0">
                <a:solidFill>
                  <a:schemeClr val="tx1"/>
                </a:solidFill>
              </a:rPr>
              <a:t>Thank You!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2681" y="2900213"/>
            <a:ext cx="5033962" cy="436576"/>
          </a:xfr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000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2245" y="3464226"/>
            <a:ext cx="1467738" cy="294691"/>
          </a:xfr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100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79240" y="3464226"/>
            <a:ext cx="2030686" cy="294691"/>
          </a:xfr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100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31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 userDrawn="1"/>
        </p:nvSpPr>
        <p:spPr>
          <a:xfrm>
            <a:off x="5580345" y="0"/>
            <a:ext cx="3563655" cy="51435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42679" y="2632939"/>
            <a:ext cx="3248526" cy="470928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1042851" y="3096942"/>
            <a:ext cx="3248025" cy="405685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971902" y="1121553"/>
            <a:ext cx="2833895" cy="26883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1945839" y="768142"/>
            <a:ext cx="1443038" cy="1443037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05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5971902" y="1390862"/>
            <a:ext cx="2833895" cy="59451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05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5971902" y="2241809"/>
            <a:ext cx="2833895" cy="26883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5971902" y="2511118"/>
            <a:ext cx="2833895" cy="59451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05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971902" y="3345531"/>
            <a:ext cx="2833895" cy="26883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971902" y="3614840"/>
            <a:ext cx="2833895" cy="59451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05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950881" y="3886200"/>
            <a:ext cx="869950" cy="261938"/>
          </a:xfrm>
        </p:spPr>
        <p:txBody>
          <a:bodyPr/>
          <a:lstStyle>
            <a:lvl1pPr marL="0" algn="l" defTabSz="914400" rtl="0" eaLnBrk="1" latinLnBrk="0" hangingPunct="1">
              <a:defRPr lang="en-US" sz="11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100" dirty="0">
                <a:solidFill>
                  <a:schemeClr val="accent1"/>
                </a:solidFill>
              </a:rPr>
              <a:t>/</a:t>
            </a:r>
            <a:r>
              <a:rPr lang="en-US" sz="1100" dirty="0" err="1">
                <a:solidFill>
                  <a:schemeClr val="accent1"/>
                </a:solidFill>
              </a:rPr>
              <a:t>yourname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2368489" y="3886200"/>
            <a:ext cx="1035158" cy="261938"/>
          </a:xfrm>
        </p:spPr>
        <p:txBody>
          <a:bodyPr/>
          <a:lstStyle>
            <a:lvl1pPr marL="0" algn="l" defTabSz="914400" rtl="0" eaLnBrk="1" latinLnBrk="0" hangingPunct="1">
              <a:defRPr lang="en-US" sz="11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100">
                <a:solidFill>
                  <a:schemeClr val="accent1"/>
                </a:solidFill>
              </a:rPr>
              <a:t>@</a:t>
            </a:r>
            <a:r>
              <a:rPr lang="en-US" sz="1100" dirty="0" err="1">
                <a:solidFill>
                  <a:schemeClr val="accent1"/>
                </a:solidFill>
              </a:rPr>
              <a:t>yourhandle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3903585" y="3886200"/>
            <a:ext cx="869950" cy="261938"/>
          </a:xfrm>
        </p:spPr>
        <p:txBody>
          <a:bodyPr/>
          <a:lstStyle>
            <a:lvl1pPr marL="0" algn="l" defTabSz="914400" rtl="0" eaLnBrk="1" latinLnBrk="0" hangingPunct="1">
              <a:defRPr lang="en-US" sz="11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100" dirty="0" err="1">
                <a:solidFill>
                  <a:schemeClr val="accent1"/>
                </a:solidFill>
              </a:rPr>
              <a:t>yourname</a:t>
            </a:r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689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322028" y="251227"/>
            <a:ext cx="8480066" cy="6129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322028" y="1130877"/>
            <a:ext cx="8480066" cy="3394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BD1648-ECD5-13A1-BBA2-A4A68C5A123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48616" y="4338898"/>
            <a:ext cx="1106748" cy="110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66" r:id="rId2"/>
    <p:sldLayoutId id="2147483682" r:id="rId3"/>
    <p:sldLayoutId id="2147483663" r:id="rId4"/>
    <p:sldLayoutId id="2147483657" r:id="rId5"/>
    <p:sldLayoutId id="2147483684" r:id="rId6"/>
    <p:sldLayoutId id="2147483685" r:id="rId7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www.linkedin.com/in/vladdrumea/" TargetMode="External"/><Relationship Id="rId7" Type="http://schemas.openxmlformats.org/officeDocument/2006/relationships/image" Target="../media/image4.svg"/><Relationship Id="rId12" Type="http://schemas.openxmlformats.org/officeDocument/2006/relationships/image" Target="../media/image9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hyperlink" Target="https://github.com/VladDBA" TargetMode="External"/><Relationship Id="rId10" Type="http://schemas.openxmlformats.org/officeDocument/2006/relationships/hyperlink" Target="https://vladdba.com/" TargetMode="External"/><Relationship Id="rId4" Type="http://schemas.openxmlformats.org/officeDocument/2006/relationships/hyperlink" Target="https://twitter.com/VladDBA" TargetMode="External"/><Relationship Id="rId9" Type="http://schemas.openxmlformats.org/officeDocument/2006/relationships/image" Target="../media/image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twitter.com/VladDBA" TargetMode="External"/><Relationship Id="rId7" Type="http://schemas.openxmlformats.org/officeDocument/2006/relationships/image" Target="../media/image5.png"/><Relationship Id="rId12" Type="http://schemas.openxmlformats.org/officeDocument/2006/relationships/image" Target="../media/image9.svg"/><Relationship Id="rId2" Type="http://schemas.openxmlformats.org/officeDocument/2006/relationships/hyperlink" Target="https://www.linkedin.com/in/vladdrumea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hyperlink" Target="https://vladdba.com/" TargetMode="External"/><Relationship Id="rId4" Type="http://schemas.openxmlformats.org/officeDocument/2006/relationships/hyperlink" Target="https://github.com/VladDBA" TargetMode="External"/><Relationship Id="rId9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BrentOzarULTD/SQL-Server-First-Responder-Kit/tree/mai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91698" y="2568576"/>
            <a:ext cx="2151515" cy="453733"/>
          </a:xfrm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  <a:latin typeface="Segoe UI Light" panose="020B0502040204020203" pitchFamily="34" charset="0"/>
                <a:cs typeface="Segoe UI Semibold" panose="020B0502040204020203" pitchFamily="34" charset="0"/>
              </a:rPr>
              <a:t>For </a:t>
            </a:r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  <a:cs typeface="Segoe UI Semibold" panose="020B0502040204020203" pitchFamily="34" charset="0"/>
              </a:rPr>
              <a:t>Selfish</a:t>
            </a:r>
            <a:r>
              <a:rPr lang="en-US" sz="1800" dirty="0">
                <a:solidFill>
                  <a:schemeClr val="tx1"/>
                </a:solidFill>
                <a:latin typeface="Segoe UI Light" panose="020B0502040204020203" pitchFamily="34" charset="0"/>
                <a:cs typeface="Segoe UI Semibold" panose="020B0502040204020203" pitchFamily="34" charset="0"/>
              </a:rPr>
              <a:t> Reasons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01081" y="4197927"/>
            <a:ext cx="3561332" cy="430213"/>
          </a:xfrm>
        </p:spPr>
        <p:txBody>
          <a:bodyPr/>
          <a:lstStyle/>
          <a:p>
            <a:pPr algn="ctr"/>
            <a:r>
              <a:rPr lang="en-US" sz="2000" dirty="0"/>
              <a:t>Vlad Drumea</a:t>
            </a:r>
          </a:p>
          <a:p>
            <a:pPr algn="ctr"/>
            <a:r>
              <a:rPr lang="en-US" dirty="0"/>
              <a:t>Principal Analysis &amp; Development DBA  Wolters Kluwer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62993" y="1283730"/>
            <a:ext cx="6218808" cy="1284846"/>
          </a:xfrm>
        </p:spPr>
        <p:txBody>
          <a:bodyPr/>
          <a:lstStyle/>
          <a:p>
            <a:r>
              <a:rPr lang="en-US" sz="3600" cap="none" dirty="0"/>
              <a:t>Solving Closed Source Issues Through Open Source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60DC96-D080-78F8-F4C9-745B18C1CB1A}"/>
              </a:ext>
            </a:extLst>
          </p:cNvPr>
          <p:cNvSpPr txBox="1"/>
          <p:nvPr/>
        </p:nvSpPr>
        <p:spPr>
          <a:xfrm>
            <a:off x="7515683" y="4133850"/>
            <a:ext cx="713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2024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938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0C207D1-707F-B270-D496-F9C836D83DB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Tackling the second pain point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082F77F-E597-50AC-4AA0-F950B5E1A1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A78FAC8-54C8-3125-4530-04339AC998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ptos"/>
                <a:ea typeface="Times New Roman" panose="02020603050405020304" pitchFamily="18" charset="0"/>
                <a:cs typeface="Times New Roman" panose="02020603050405020304" pitchFamily="18" charset="0"/>
              </a:rPr>
              <a:t>Overcoming Obstacles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14A0AAF-F759-495C-3D34-618AAC6776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Research existing tools and needs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Prep home lab and test workloads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Coding the PowerShell script and integrating the diagnostic scripts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Rigorous 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Repeat steps 3 and 4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B66E54D-A083-F3AD-C611-37ACF3690A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Modular Design: Made the script modular for easy updates and maintenance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Feedback: Incorporated feedback from early users to refine features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 scripts: to accommodate cloud environments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62004E32-949E-624F-E5E4-E3081B34CE90}"/>
              </a:ext>
            </a:extLst>
          </p:cNvPr>
          <p:cNvSpPr txBox="1">
            <a:spLocks/>
          </p:cNvSpPr>
          <p:nvPr/>
        </p:nvSpPr>
        <p:spPr>
          <a:xfrm>
            <a:off x="322028" y="909249"/>
            <a:ext cx="8242300" cy="514740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1"/>
                </a:solidFill>
                <a:latin typeface="Segoe UI Light" charset="0"/>
                <a:cs typeface="Segoe UI Light" charset="0"/>
              </a:rPr>
              <a:t>Development process</a:t>
            </a:r>
          </a:p>
        </p:txBody>
      </p:sp>
    </p:spTree>
    <p:extLst>
      <p:ext uri="{BB962C8B-B14F-4D97-AF65-F5344CB8AC3E}">
        <p14:creationId xmlns:p14="http://schemas.microsoft.com/office/powerpoint/2010/main" val="144943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1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0C207D1-707F-B270-D496-F9C836D83DB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End result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082F77F-E597-50AC-4AA0-F950B5E1A1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Key Features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14A0AAF-F759-495C-3D34-618AAC6776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284" y="2212351"/>
            <a:ext cx="4334657" cy="234009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Simple execution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Comprehensive reports in Excel and HTML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Active session monitoring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Related execution plans and deadlock graphs automatically exported as files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Compatibility with both on-prem and cloud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62004E32-949E-624F-E5E4-E3081B34CE90}"/>
              </a:ext>
            </a:extLst>
          </p:cNvPr>
          <p:cNvSpPr txBox="1">
            <a:spLocks/>
          </p:cNvSpPr>
          <p:nvPr/>
        </p:nvSpPr>
        <p:spPr>
          <a:xfrm>
            <a:off x="322028" y="909249"/>
            <a:ext cx="8242300" cy="514740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>
                <a:solidFill>
                  <a:schemeClr val="accent1"/>
                </a:solidFill>
                <a:latin typeface="Segoe UI Light" charset="0"/>
                <a:cs typeface="Segoe UI Light" charset="0"/>
              </a:rPr>
              <a:t>PSBlitz</a:t>
            </a:r>
            <a:r>
              <a:rPr lang="en-US" sz="2800" dirty="0">
                <a:solidFill>
                  <a:schemeClr val="accent1"/>
                </a:solidFill>
                <a:latin typeface="Segoe UI Light" charset="0"/>
                <a:cs typeface="Segoe UI Light" charset="0"/>
              </a:rPr>
              <a:t> - An all-in-one SQL Server diagnostics tool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2BA6A6-B067-F464-5C07-B0CE65106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787" y="2017609"/>
            <a:ext cx="3485194" cy="3894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46B4C7-C6D2-F869-8194-18B91F20F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941" y="2017609"/>
            <a:ext cx="4358570" cy="22805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F1F610-CA8E-BD5A-030A-FFB63B229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941" y="2017609"/>
            <a:ext cx="4409588" cy="22805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EEFBAE6-46ED-8AD2-08B7-A22313E78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0281" y="1572945"/>
            <a:ext cx="4121813" cy="308905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4CDEA00B-9C3B-9A84-A947-48D4B25575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72430" y="2858596"/>
            <a:ext cx="1365904" cy="105194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8776816-8412-29EF-75FE-EE4F7640A8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70828" y="2633027"/>
            <a:ext cx="1539716" cy="1539716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D9329CBC-CB26-445E-DADB-40BCC8FAF3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74418" y="2806808"/>
            <a:ext cx="1618783" cy="117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09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0C207D1-707F-B270-D496-F9C836D83DB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Unexpected bonus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14A0AAF-F759-495C-3D34-618AAC6776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284" y="1764001"/>
            <a:ext cx="7216004" cy="2407701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Featured by Brent </a:t>
            </a:r>
            <a:r>
              <a:rPr lang="en-US" sz="2000" dirty="0" err="1"/>
              <a:t>Ozar</a:t>
            </a:r>
            <a:r>
              <a:rPr lang="en-US" sz="2000" dirty="0"/>
              <a:t> as part of the 2022 community tools month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Great feedback and suggestions from community members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It ended up being even  more helpful in my current role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62004E32-949E-624F-E5E4-E3081B34CE90}"/>
              </a:ext>
            </a:extLst>
          </p:cNvPr>
          <p:cNvSpPr txBox="1">
            <a:spLocks/>
          </p:cNvSpPr>
          <p:nvPr/>
        </p:nvSpPr>
        <p:spPr>
          <a:xfrm>
            <a:off x="322028" y="909249"/>
            <a:ext cx="8242300" cy="514740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1"/>
                </a:solidFill>
                <a:latin typeface="Segoe UI Light" charset="0"/>
                <a:cs typeface="Segoe UI Light" charset="0"/>
              </a:rPr>
              <a:t>Impact and adoption</a:t>
            </a:r>
          </a:p>
        </p:txBody>
      </p:sp>
    </p:spTree>
    <p:extLst>
      <p:ext uri="{BB962C8B-B14F-4D97-AF65-F5344CB8AC3E}">
        <p14:creationId xmlns:p14="http://schemas.microsoft.com/office/powerpoint/2010/main" val="108409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D86ACC35-B235-CA28-32A7-9163FD69A6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276" y="3232486"/>
            <a:ext cx="1484206" cy="156666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0C207D1-707F-B270-D496-F9C836D83DB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The selfish part – take 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082F77F-E597-50AC-4AA0-F950B5E1A1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it started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06BC10-87D6-2DBD-6029-C5A34CE78A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How it’s going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62004E32-949E-624F-E5E4-E3081B34CE90}"/>
              </a:ext>
            </a:extLst>
          </p:cNvPr>
          <p:cNvSpPr txBox="1">
            <a:spLocks/>
          </p:cNvSpPr>
          <p:nvPr/>
        </p:nvSpPr>
        <p:spPr>
          <a:xfrm>
            <a:off x="322028" y="909249"/>
            <a:ext cx="8242300" cy="514740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1"/>
                </a:solidFill>
                <a:latin typeface="Segoe UI Light" charset="0"/>
                <a:cs typeface="Segoe UI Light" charset="0"/>
              </a:rPr>
              <a:t>I ended up learning a lot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0DD4E3-2887-91A1-516C-9188877FF2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75" y="2216992"/>
            <a:ext cx="855288" cy="6129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0CB875-4B6A-0AEA-65A3-457EF058CF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609" y="2244916"/>
            <a:ext cx="608985" cy="6064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6B2BEB-E5BB-06C7-84E4-1B5F106A06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0" y="2861612"/>
            <a:ext cx="1475878" cy="8578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F5ECEA7-583F-9962-B16C-E4E3F5D796D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301" y="2775446"/>
            <a:ext cx="959291" cy="8906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01066E0-F4AC-2BE8-B58E-398F0F51C84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260" y="3710047"/>
            <a:ext cx="1184028" cy="113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13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0C207D1-707F-B270-D496-F9C836D83DB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Future plans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14A0AAF-F759-495C-3D34-618AAC6776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284" y="1797339"/>
            <a:ext cx="7216004" cy="1526192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Enhancements: Add more features based on user feedback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Community Involvement: Encourage more contributions and collaborations.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62004E32-949E-624F-E5E4-E3081B34CE90}"/>
              </a:ext>
            </a:extLst>
          </p:cNvPr>
          <p:cNvSpPr txBox="1">
            <a:spLocks/>
          </p:cNvSpPr>
          <p:nvPr/>
        </p:nvSpPr>
        <p:spPr>
          <a:xfrm>
            <a:off x="322028" y="909249"/>
            <a:ext cx="8242300" cy="514740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1"/>
                </a:solidFill>
                <a:latin typeface="Segoe UI Light" charset="0"/>
                <a:cs typeface="Segoe UI Light" charset="0"/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31465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0C207D1-707F-B270-D496-F9C836D83DB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14A0AAF-F759-495C-3D34-618AAC6776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284" y="1792589"/>
            <a:ext cx="7216004" cy="1526192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Necessity is the mother of invention</a:t>
            </a:r>
            <a:br>
              <a:rPr lang="en-US" sz="2200" dirty="0"/>
            </a:b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Great learning experience</a:t>
            </a:r>
            <a:br>
              <a:rPr lang="en-US" sz="2200" dirty="0"/>
            </a:b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Ended up helping others while trying to help myself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55C9B1ED-3C7D-8E2A-8574-8B8C618D67AC}"/>
              </a:ext>
            </a:extLst>
          </p:cNvPr>
          <p:cNvSpPr txBox="1">
            <a:spLocks/>
          </p:cNvSpPr>
          <p:nvPr/>
        </p:nvSpPr>
        <p:spPr>
          <a:xfrm>
            <a:off x="474428" y="904480"/>
            <a:ext cx="8242300" cy="514740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1"/>
                </a:solidFill>
                <a:latin typeface="Segoe UI Light" charset="0"/>
                <a:cs typeface="Segoe UI Light" charset="0"/>
              </a:rPr>
              <a:t>10/10 would recommend</a:t>
            </a:r>
          </a:p>
        </p:txBody>
      </p:sp>
    </p:spTree>
    <p:extLst>
      <p:ext uri="{BB962C8B-B14F-4D97-AF65-F5344CB8AC3E}">
        <p14:creationId xmlns:p14="http://schemas.microsoft.com/office/powerpoint/2010/main" val="131034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owchart: Data 21">
            <a:extLst>
              <a:ext uri="{FF2B5EF4-FFF2-40B4-BE49-F238E27FC236}">
                <a16:creationId xmlns:a16="http://schemas.microsoft.com/office/drawing/2014/main" id="{74F6970D-6528-BF91-BFD9-5D3526F50364}"/>
              </a:ext>
            </a:extLst>
          </p:cNvPr>
          <p:cNvSpPr>
            <a:spLocks/>
          </p:cNvSpPr>
          <p:nvPr/>
        </p:nvSpPr>
        <p:spPr>
          <a:xfrm>
            <a:off x="3919193" y="0"/>
            <a:ext cx="6126480" cy="5143500"/>
          </a:xfrm>
          <a:prstGeom prst="flowChartInputOutput">
            <a:avLst/>
          </a:prstGeom>
          <a:blipFill>
            <a:blip r:embed="rId2">
              <a:alphaModFix/>
            </a:blip>
            <a:stretch>
              <a:fillRect l="-27612" r="-21642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ubtitle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Learn more from Vlad Drumea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8EC3E36-1FCE-50FA-2C4C-6BEA2E752BBC}"/>
              </a:ext>
            </a:extLst>
          </p:cNvPr>
          <p:cNvSpPr txBox="1">
            <a:spLocks/>
          </p:cNvSpPr>
          <p:nvPr/>
        </p:nvSpPr>
        <p:spPr>
          <a:xfrm>
            <a:off x="322028" y="251227"/>
            <a:ext cx="8480066" cy="612956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dirty="0"/>
              <a:t>		Q&amp;A</a:t>
            </a:r>
          </a:p>
        </p:txBody>
      </p:sp>
      <p:sp>
        <p:nvSpPr>
          <p:cNvPr id="4" name="Text Placeholder 156">
            <a:extLst>
              <a:ext uri="{FF2B5EF4-FFF2-40B4-BE49-F238E27FC236}">
                <a16:creationId xmlns:a16="http://schemas.microsoft.com/office/drawing/2014/main" id="{2D385F75-7794-7D23-BBB3-8F70C7A7E006}"/>
              </a:ext>
            </a:extLst>
          </p:cNvPr>
          <p:cNvSpPr txBox="1">
            <a:spLocks/>
          </p:cNvSpPr>
          <p:nvPr/>
        </p:nvSpPr>
        <p:spPr>
          <a:xfrm>
            <a:off x="799933" y="3886200"/>
            <a:ext cx="992482" cy="2619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0493E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0493E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vladdrumea</a:t>
            </a:r>
            <a:endParaRPr lang="en-US" sz="1100" dirty="0">
              <a:solidFill>
                <a:schemeClr val="accent1"/>
              </a:solidFill>
              <a:latin typeface="+mn-lt"/>
              <a:cs typeface="+mn-cs"/>
            </a:endParaRPr>
          </a:p>
        </p:txBody>
      </p:sp>
      <p:sp>
        <p:nvSpPr>
          <p:cNvPr id="5" name="Text Placeholder 157">
            <a:extLst>
              <a:ext uri="{FF2B5EF4-FFF2-40B4-BE49-F238E27FC236}">
                <a16:creationId xmlns:a16="http://schemas.microsoft.com/office/drawing/2014/main" id="{1F9BD2A5-BEB1-7122-D35C-8E0666A2F1B9}"/>
              </a:ext>
            </a:extLst>
          </p:cNvPr>
          <p:cNvSpPr txBox="1">
            <a:spLocks/>
          </p:cNvSpPr>
          <p:nvPr/>
        </p:nvSpPr>
        <p:spPr>
          <a:xfrm>
            <a:off x="2066078" y="3886200"/>
            <a:ext cx="1035158" cy="2619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0493E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@VladDBA</a:t>
            </a:r>
            <a:endParaRPr lang="en-US" sz="1100" dirty="0">
              <a:solidFill>
                <a:schemeClr val="accent1"/>
              </a:solidFill>
              <a:latin typeface="+mn-lt"/>
              <a:cs typeface="+mn-cs"/>
            </a:endParaRPr>
          </a:p>
        </p:txBody>
      </p:sp>
      <p:sp>
        <p:nvSpPr>
          <p:cNvPr id="6" name="Text Placeholder 158">
            <a:extLst>
              <a:ext uri="{FF2B5EF4-FFF2-40B4-BE49-F238E27FC236}">
                <a16:creationId xmlns:a16="http://schemas.microsoft.com/office/drawing/2014/main" id="{E1609315-C6F4-E8E2-AAF8-369CEFAD94C4}"/>
              </a:ext>
            </a:extLst>
          </p:cNvPr>
          <p:cNvSpPr txBox="1">
            <a:spLocks/>
          </p:cNvSpPr>
          <p:nvPr/>
        </p:nvSpPr>
        <p:spPr>
          <a:xfrm>
            <a:off x="3169993" y="3886200"/>
            <a:ext cx="869950" cy="2619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0493E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0493E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VladDBA</a:t>
            </a:r>
            <a:endParaRPr lang="en-US" sz="1100" dirty="0">
              <a:solidFill>
                <a:schemeClr val="accent1"/>
              </a:solidFill>
              <a:latin typeface="+mn-lt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BD0D66C-DE50-33AD-F388-0F5863B92007}"/>
              </a:ext>
            </a:extLst>
          </p:cNvPr>
          <p:cNvGrpSpPr/>
          <p:nvPr/>
        </p:nvGrpSpPr>
        <p:grpSpPr>
          <a:xfrm>
            <a:off x="618824" y="3900869"/>
            <a:ext cx="229600" cy="229600"/>
            <a:chOff x="3348740" y="4138863"/>
            <a:chExt cx="229600" cy="229600"/>
          </a:xfrm>
        </p:grpSpPr>
        <p:sp>
          <p:nvSpPr>
            <p:cNvPr id="8" name="Rounded Rectangle 94">
              <a:extLst>
                <a:ext uri="{FF2B5EF4-FFF2-40B4-BE49-F238E27FC236}">
                  <a16:creationId xmlns:a16="http://schemas.microsoft.com/office/drawing/2014/main" id="{6F83FF8A-DBDA-2D77-4F11-3EDC970D3552}"/>
                </a:ext>
              </a:extLst>
            </p:cNvPr>
            <p:cNvSpPr/>
            <p:nvPr/>
          </p:nvSpPr>
          <p:spPr>
            <a:xfrm>
              <a:off x="3348740" y="4138863"/>
              <a:ext cx="229600" cy="229600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1216">
              <a:extLst>
                <a:ext uri="{FF2B5EF4-FFF2-40B4-BE49-F238E27FC236}">
                  <a16:creationId xmlns:a16="http://schemas.microsoft.com/office/drawing/2014/main" id="{D50AA2B7-A5E8-727B-27D2-6F1BB5789B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16337" y="4197351"/>
              <a:ext cx="101582" cy="101580"/>
              <a:chOff x="8400256" y="3573016"/>
              <a:chExt cx="423863" cy="422275"/>
            </a:xfrm>
            <a:solidFill>
              <a:schemeClr val="tx1"/>
            </a:solidFill>
          </p:grpSpPr>
          <p:sp>
            <p:nvSpPr>
              <p:cNvPr id="10" name="Oval 315">
                <a:extLst>
                  <a:ext uri="{FF2B5EF4-FFF2-40B4-BE49-F238E27FC236}">
                    <a16:creationId xmlns:a16="http://schemas.microsoft.com/office/drawing/2014/main" id="{1D281C27-83F0-55DB-91DB-8C554C2D3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/>
              </a:p>
            </p:txBody>
          </p:sp>
          <p:sp>
            <p:nvSpPr>
              <p:cNvPr id="11" name="Rectangle 316">
                <a:extLst>
                  <a:ext uri="{FF2B5EF4-FFF2-40B4-BE49-F238E27FC236}">
                    <a16:creationId xmlns:a16="http://schemas.microsoft.com/office/drawing/2014/main" id="{F39AA28D-32B3-5AA5-0F86-593702C0D3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/>
              </a:p>
            </p:txBody>
          </p:sp>
          <p:sp>
            <p:nvSpPr>
              <p:cNvPr id="12" name="Freeform 317">
                <a:extLst>
                  <a:ext uri="{FF2B5EF4-FFF2-40B4-BE49-F238E27FC236}">
                    <a16:creationId xmlns:a16="http://schemas.microsoft.com/office/drawing/2014/main" id="{90350C45-E0A8-92FE-A255-508D3237A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64B4926A-DCA7-A6A3-B20B-8395900B9A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05210" y="3907278"/>
            <a:ext cx="230315" cy="23774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5325C16-9234-C511-42EA-807D82338D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76374" y="4220248"/>
            <a:ext cx="229600" cy="229600"/>
          </a:xfrm>
          <a:prstGeom prst="rect">
            <a:avLst/>
          </a:prstGeom>
        </p:spPr>
      </p:pic>
      <p:sp>
        <p:nvSpPr>
          <p:cNvPr id="16" name="Text Placeholder 157">
            <a:extLst>
              <a:ext uri="{FF2B5EF4-FFF2-40B4-BE49-F238E27FC236}">
                <a16:creationId xmlns:a16="http://schemas.microsoft.com/office/drawing/2014/main" id="{A93E3817-3121-47B8-F42E-9BF0E5AA44E6}"/>
              </a:ext>
            </a:extLst>
          </p:cNvPr>
          <p:cNvSpPr txBox="1">
            <a:spLocks/>
          </p:cNvSpPr>
          <p:nvPr/>
        </p:nvSpPr>
        <p:spPr>
          <a:xfrm>
            <a:off x="1728828" y="4187910"/>
            <a:ext cx="1475331" cy="261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100" b="0" i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https://vladdba.com</a:t>
            </a:r>
            <a:endParaRPr lang="en-US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BFFE989-EF90-0235-A831-05DE00E17C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18933" y="3952751"/>
            <a:ext cx="179602" cy="131392"/>
          </a:xfrm>
          <a:prstGeom prst="rect">
            <a:avLst/>
          </a:prstGeom>
        </p:spPr>
      </p:pic>
      <p:sp>
        <p:nvSpPr>
          <p:cNvPr id="18" name="Rounded Rectangle 94">
            <a:extLst>
              <a:ext uri="{FF2B5EF4-FFF2-40B4-BE49-F238E27FC236}">
                <a16:creationId xmlns:a16="http://schemas.microsoft.com/office/drawing/2014/main" id="{9B743B68-01E3-474E-1224-5A9CB5866B05}"/>
              </a:ext>
            </a:extLst>
          </p:cNvPr>
          <p:cNvSpPr/>
          <p:nvPr/>
        </p:nvSpPr>
        <p:spPr>
          <a:xfrm>
            <a:off x="1885549" y="3901570"/>
            <a:ext cx="237325" cy="228899"/>
          </a:xfrm>
          <a:prstGeom prst="roundRect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06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DFEE-3437-7CAE-E739-5157BB38A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  <a:endParaRPr lang="en-GB" dirty="0"/>
          </a:p>
        </p:txBody>
      </p: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AF5D764D-0074-E22E-4843-9539DB0D91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892" y="1660187"/>
            <a:ext cx="2442048" cy="2442048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1216E2-981A-DB22-AB92-16122A17756F}"/>
              </a:ext>
            </a:extLst>
          </p:cNvPr>
          <p:cNvSpPr txBox="1">
            <a:spLocks/>
          </p:cNvSpPr>
          <p:nvPr/>
        </p:nvSpPr>
        <p:spPr>
          <a:xfrm>
            <a:off x="6158624" y="1199831"/>
            <a:ext cx="2643470" cy="429594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>
                <a:solidFill>
                  <a:schemeClr val="accent1"/>
                </a:solidFill>
                <a:latin typeface="Segoe UI Light" charset="0"/>
                <a:cs typeface="Segoe UI Light" charset="0"/>
              </a:rPr>
              <a:t>StackOverflow</a:t>
            </a:r>
            <a:r>
              <a:rPr lang="en-US" sz="1800" dirty="0">
                <a:solidFill>
                  <a:schemeClr val="accent1"/>
                </a:solidFill>
                <a:latin typeface="Segoe UI Light" charset="0"/>
                <a:cs typeface="Segoe UI Light" charset="0"/>
              </a:rPr>
              <a:t> Database</a:t>
            </a:r>
          </a:p>
        </p:txBody>
      </p:sp>
      <p:pic>
        <p:nvPicPr>
          <p:cNvPr id="7" name="Picture 6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706D3F50-5CDC-D6DA-6278-FC9289D8D4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266" y="1660186"/>
            <a:ext cx="2442049" cy="2442049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E9A5537-A027-3310-9DB7-985663932A5A}"/>
              </a:ext>
            </a:extLst>
          </p:cNvPr>
          <p:cNvSpPr txBox="1">
            <a:spLocks/>
          </p:cNvSpPr>
          <p:nvPr/>
        </p:nvSpPr>
        <p:spPr>
          <a:xfrm>
            <a:off x="3398193" y="1070043"/>
            <a:ext cx="2075234" cy="562626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accent1"/>
                </a:solidFill>
                <a:latin typeface="Segoe UI Light" charset="0"/>
                <a:cs typeface="Segoe UI Light" charset="0"/>
              </a:rPr>
              <a:t>SQL Server </a:t>
            </a:r>
            <a:br>
              <a:rPr lang="en-US" sz="1800" dirty="0">
                <a:solidFill>
                  <a:schemeClr val="accent1"/>
                </a:solidFill>
                <a:latin typeface="Segoe UI Light" charset="0"/>
                <a:cs typeface="Segoe UI Light" charset="0"/>
              </a:rPr>
            </a:br>
            <a:r>
              <a:rPr lang="en-US" sz="1800" dirty="0">
                <a:solidFill>
                  <a:schemeClr val="accent1"/>
                </a:solidFill>
                <a:latin typeface="Segoe UI Light" charset="0"/>
                <a:cs typeface="Segoe UI Light" charset="0"/>
              </a:rPr>
              <a:t>First Responder Kit</a:t>
            </a:r>
          </a:p>
        </p:txBody>
      </p:sp>
      <p:pic>
        <p:nvPicPr>
          <p:cNvPr id="10" name="Picture 9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B1FA73A6-2DA3-9ED7-BBBA-179CFB5D82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06" y="1629425"/>
            <a:ext cx="2513384" cy="2513384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E7E080D2-0179-2425-62E3-297569E8DEB4}"/>
              </a:ext>
            </a:extLst>
          </p:cNvPr>
          <p:cNvSpPr txBox="1">
            <a:spLocks/>
          </p:cNvSpPr>
          <p:nvPr/>
        </p:nvSpPr>
        <p:spPr>
          <a:xfrm>
            <a:off x="279889" y="1196591"/>
            <a:ext cx="2643470" cy="429594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err="1">
                <a:solidFill>
                  <a:schemeClr val="accent1"/>
                </a:solidFill>
                <a:latin typeface="Segoe UI Light" charset="0"/>
                <a:cs typeface="Segoe UI Light" charset="0"/>
              </a:rPr>
              <a:t>PSBlitz</a:t>
            </a:r>
            <a:endParaRPr lang="en-US" sz="1800" dirty="0">
              <a:solidFill>
                <a:schemeClr val="accent1"/>
              </a:solidFill>
              <a:latin typeface="Segoe UI Light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941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Vlad Drumea</a:t>
            </a: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10"/>
          </p:nvPr>
        </p:nvSpPr>
        <p:spPr>
          <a:xfrm>
            <a:off x="533401" y="3096942"/>
            <a:ext cx="4600574" cy="721270"/>
          </a:xfrm>
        </p:spPr>
        <p:txBody>
          <a:bodyPr/>
          <a:lstStyle/>
          <a:p>
            <a:r>
              <a:rPr lang="en-US" sz="2000" dirty="0"/>
              <a:t>Principal Analysis &amp; Development DBA</a:t>
            </a:r>
            <a:r>
              <a:rPr lang="en-US" dirty="0"/>
              <a:t>, </a:t>
            </a:r>
            <a:r>
              <a:rPr lang="en-US" sz="2000" dirty="0"/>
              <a:t>Wolters Kluwer</a:t>
            </a:r>
            <a:endParaRPr lang="en-US" dirty="0"/>
          </a:p>
        </p:txBody>
      </p:sp>
      <p:sp>
        <p:nvSpPr>
          <p:cNvPr id="150" name="Text Placeholder 14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Microsoft SQL Server DBA</a:t>
            </a:r>
          </a:p>
        </p:txBody>
      </p:sp>
      <p:sp>
        <p:nvSpPr>
          <p:cNvPr id="152" name="Text Placeholder 151"/>
          <p:cNvSpPr>
            <a:spLocks noGrp="1"/>
          </p:cNvSpPr>
          <p:nvPr>
            <p:ph type="body" sz="quarter" idx="13"/>
          </p:nvPr>
        </p:nvSpPr>
        <p:spPr>
          <a:xfrm>
            <a:off x="5971902" y="1390862"/>
            <a:ext cx="2934817" cy="594513"/>
          </a:xfrm>
        </p:spPr>
        <p:txBody>
          <a:bodyPr/>
          <a:lstStyle/>
          <a:p>
            <a:r>
              <a:rPr lang="en-US" dirty="0"/>
              <a:t>I specialize in query performance optimization, database security, and automation. I’ve been working with Microsoft SQL Server since back when version 2008R2 was “new”.</a:t>
            </a:r>
          </a:p>
        </p:txBody>
      </p:sp>
      <p:sp>
        <p:nvSpPr>
          <p:cNvPr id="153" name="Text Placeholder 152"/>
          <p:cNvSpPr>
            <a:spLocks noGrp="1"/>
          </p:cNvSpPr>
          <p:nvPr>
            <p:ph type="body" sz="quarter" idx="14"/>
          </p:nvPr>
        </p:nvSpPr>
        <p:spPr>
          <a:xfrm>
            <a:off x="5971902" y="2079644"/>
            <a:ext cx="2833895" cy="268836"/>
          </a:xfrm>
        </p:spPr>
        <p:txBody>
          <a:bodyPr/>
          <a:lstStyle/>
          <a:p>
            <a:r>
              <a:rPr lang="en-US" dirty="0"/>
              <a:t>Microsoft Certified</a:t>
            </a:r>
          </a:p>
        </p:txBody>
      </p:sp>
      <p:sp>
        <p:nvSpPr>
          <p:cNvPr id="154" name="Text Placeholder 153"/>
          <p:cNvSpPr>
            <a:spLocks noGrp="1"/>
          </p:cNvSpPr>
          <p:nvPr>
            <p:ph type="body" sz="quarter" idx="15"/>
          </p:nvPr>
        </p:nvSpPr>
        <p:spPr>
          <a:xfrm>
            <a:off x="5971902" y="2360985"/>
            <a:ext cx="2833895" cy="881505"/>
          </a:xfrm>
        </p:spPr>
        <p:txBody>
          <a:bodyPr/>
          <a:lstStyle/>
          <a:p>
            <a:r>
              <a:rPr lang="en-US" dirty="0"/>
              <a:t>Solutions Expert (MCSE): Data Platform</a:t>
            </a:r>
          </a:p>
          <a:p>
            <a:r>
              <a:rPr lang="en-US" dirty="0"/>
              <a:t>Solutions Expert (MCSE): Data Management and Analytics - Charter Member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55" name="Text Placeholder 154"/>
          <p:cNvSpPr>
            <a:spLocks noGrp="1"/>
          </p:cNvSpPr>
          <p:nvPr>
            <p:ph type="body" sz="quarter" idx="16"/>
          </p:nvPr>
        </p:nvSpPr>
        <p:spPr>
          <a:xfrm>
            <a:off x="5971902" y="3121687"/>
            <a:ext cx="2833895" cy="268836"/>
          </a:xfrm>
        </p:spPr>
        <p:txBody>
          <a:bodyPr/>
          <a:lstStyle/>
          <a:p>
            <a:r>
              <a:rPr lang="en-US" dirty="0"/>
              <a:t>Community contributor</a:t>
            </a:r>
          </a:p>
        </p:txBody>
      </p:sp>
      <p:sp>
        <p:nvSpPr>
          <p:cNvPr id="156" name="Text Placeholder 155"/>
          <p:cNvSpPr>
            <a:spLocks noGrp="1"/>
          </p:cNvSpPr>
          <p:nvPr>
            <p:ph type="body" sz="quarter" idx="17"/>
          </p:nvPr>
        </p:nvSpPr>
        <p:spPr>
          <a:xfrm>
            <a:off x="5971902" y="3390996"/>
            <a:ext cx="2833895" cy="594513"/>
          </a:xfrm>
        </p:spPr>
        <p:txBody>
          <a:bodyPr/>
          <a:lstStyle/>
          <a:p>
            <a:r>
              <a:rPr lang="en-US" dirty="0"/>
              <a:t>I actively contribute to the Microsoft Data Platform community through various open source projects and through my blog.</a:t>
            </a:r>
          </a:p>
        </p:txBody>
      </p:sp>
      <p:sp>
        <p:nvSpPr>
          <p:cNvPr id="157" name="Text Placeholder 156"/>
          <p:cNvSpPr>
            <a:spLocks noGrp="1"/>
          </p:cNvSpPr>
          <p:nvPr>
            <p:ph type="body" sz="quarter" idx="18"/>
          </p:nvPr>
        </p:nvSpPr>
        <p:spPr>
          <a:xfrm>
            <a:off x="927066" y="3886200"/>
            <a:ext cx="992482" cy="261938"/>
          </a:xfrm>
        </p:spPr>
        <p:txBody>
          <a:bodyPr/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vladdrumea</a:t>
            </a:r>
            <a:endParaRPr lang="en-US" dirty="0"/>
          </a:p>
        </p:txBody>
      </p:sp>
      <p:sp>
        <p:nvSpPr>
          <p:cNvPr id="158" name="Text Placeholder 157"/>
          <p:cNvSpPr>
            <a:spLocks noGrp="1"/>
          </p:cNvSpPr>
          <p:nvPr>
            <p:ph type="body" sz="quarter" idx="19"/>
          </p:nvPr>
        </p:nvSpPr>
        <p:spPr>
          <a:xfrm>
            <a:off x="2339911" y="3886200"/>
            <a:ext cx="1035158" cy="261938"/>
          </a:xfrm>
        </p:spPr>
        <p:txBody>
          <a:bodyPr/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@VladDBA</a:t>
            </a:r>
            <a:endParaRPr lang="en-US" dirty="0"/>
          </a:p>
        </p:txBody>
      </p:sp>
      <p:sp>
        <p:nvSpPr>
          <p:cNvPr id="159" name="Text Placeholder 158"/>
          <p:cNvSpPr>
            <a:spLocks noGrp="1"/>
          </p:cNvSpPr>
          <p:nvPr>
            <p:ph type="body" sz="quarter" idx="20"/>
          </p:nvPr>
        </p:nvSpPr>
        <p:spPr>
          <a:xfrm>
            <a:off x="3541626" y="3886200"/>
            <a:ext cx="869950" cy="261938"/>
          </a:xfrm>
        </p:spPr>
        <p:txBody>
          <a:bodyPr/>
          <a:lstStyle/>
          <a:p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VladDBA</a:t>
            </a:r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745957" y="3900869"/>
            <a:ext cx="229600" cy="229600"/>
            <a:chOff x="3348740" y="4138863"/>
            <a:chExt cx="229600" cy="229600"/>
          </a:xfrm>
        </p:grpSpPr>
        <p:sp>
          <p:nvSpPr>
            <p:cNvPr id="95" name="Rounded Rectangle 94"/>
            <p:cNvSpPr/>
            <p:nvPr/>
          </p:nvSpPr>
          <p:spPr>
            <a:xfrm>
              <a:off x="3348740" y="4138863"/>
              <a:ext cx="229600" cy="229600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1216"/>
            <p:cNvGrpSpPr>
              <a:grpSpLocks/>
            </p:cNvGrpSpPr>
            <p:nvPr/>
          </p:nvGrpSpPr>
          <p:grpSpPr bwMode="auto">
            <a:xfrm>
              <a:off x="3416337" y="4197351"/>
              <a:ext cx="101582" cy="101580"/>
              <a:chOff x="8400256" y="3573016"/>
              <a:chExt cx="423863" cy="422275"/>
            </a:xfrm>
            <a:solidFill>
              <a:schemeClr val="tx1"/>
            </a:solidFill>
          </p:grpSpPr>
          <p:sp>
            <p:nvSpPr>
              <p:cNvPr id="97" name="Oval 315"/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/>
              </a:p>
            </p:txBody>
          </p:sp>
          <p:sp>
            <p:nvSpPr>
              <p:cNvPr id="98" name="Rectangle 316"/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/>
              </a:p>
            </p:txBody>
          </p:sp>
          <p:sp>
            <p:nvSpPr>
              <p:cNvPr id="99" name="Freeform 317"/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7CC7793C-8CDB-B3DA-8240-BABA396593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76843" y="3907278"/>
            <a:ext cx="230315" cy="237744"/>
          </a:xfrm>
          <a:prstGeom prst="rect">
            <a:avLst/>
          </a:prstGeom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A5BABDC-A635-6976-922A-8D8C7FBD04A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solidFill>
            <a:schemeClr val="bg2">
              <a:lumMod val="95000"/>
            </a:schemeClr>
          </a:solidFill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750D93F-50CD-D6BD-3D33-15CF80289A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15979" y="4220248"/>
            <a:ext cx="229600" cy="229600"/>
          </a:xfrm>
          <a:prstGeom prst="rect">
            <a:avLst/>
          </a:prstGeom>
        </p:spPr>
      </p:pic>
      <p:sp>
        <p:nvSpPr>
          <p:cNvPr id="10" name="Text Placeholder 157">
            <a:extLst>
              <a:ext uri="{FF2B5EF4-FFF2-40B4-BE49-F238E27FC236}">
                <a16:creationId xmlns:a16="http://schemas.microsoft.com/office/drawing/2014/main" id="{B594157A-56C2-A41D-E908-AFF3A3C18FAF}"/>
              </a:ext>
            </a:extLst>
          </p:cNvPr>
          <p:cNvSpPr txBox="1">
            <a:spLocks/>
          </p:cNvSpPr>
          <p:nvPr/>
        </p:nvSpPr>
        <p:spPr>
          <a:xfrm>
            <a:off x="1968433" y="4187910"/>
            <a:ext cx="1475331" cy="261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100" b="0" i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https://vladdba.com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1FF2450-A964-9B2B-53CD-20F686E1E7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92766" y="3952751"/>
            <a:ext cx="179602" cy="131392"/>
          </a:xfrm>
          <a:prstGeom prst="rect">
            <a:avLst/>
          </a:prstGeom>
        </p:spPr>
      </p:pic>
      <p:sp>
        <p:nvSpPr>
          <p:cNvPr id="13" name="Rounded Rectangle 94">
            <a:extLst>
              <a:ext uri="{FF2B5EF4-FFF2-40B4-BE49-F238E27FC236}">
                <a16:creationId xmlns:a16="http://schemas.microsoft.com/office/drawing/2014/main" id="{DEDC3732-1F69-1D13-EB9C-C33FE4E6084A}"/>
              </a:ext>
            </a:extLst>
          </p:cNvPr>
          <p:cNvSpPr/>
          <p:nvPr/>
        </p:nvSpPr>
        <p:spPr>
          <a:xfrm>
            <a:off x="2159382" y="3901570"/>
            <a:ext cx="237325" cy="228899"/>
          </a:xfrm>
          <a:prstGeom prst="roundRect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78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Glossary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313090"/>
              </p:ext>
            </p:extLst>
          </p:nvPr>
        </p:nvGraphicFramePr>
        <p:xfrm>
          <a:off x="409575" y="1147763"/>
          <a:ext cx="7815263" cy="3068184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052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2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8794"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>
                          <a:solidFill>
                            <a:schemeClr val="accent1"/>
                          </a:solidFill>
                          <a:latin typeface="+mn-lt"/>
                          <a:cs typeface="Segoe"/>
                        </a:rPr>
                        <a:t>Term</a:t>
                      </a:r>
                    </a:p>
                  </a:txBody>
                  <a:tcPr marT="34290" marB="3429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accent1"/>
                          </a:solidFill>
                          <a:latin typeface="+mn-lt"/>
                          <a:cs typeface="Segoe"/>
                        </a:rPr>
                        <a:t>Meaning</a:t>
                      </a:r>
                    </a:p>
                  </a:txBody>
                  <a:tcPr marT="34290" marB="3429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794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n-lt"/>
                          <a:cs typeface="Segoe"/>
                        </a:rPr>
                        <a:t>SQL Server</a:t>
                      </a:r>
                    </a:p>
                  </a:txBody>
                  <a:tcPr marT="34290" marB="3429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n-lt"/>
                          <a:cs typeface="Segoe"/>
                        </a:rPr>
                        <a:t>Microsoft’s Relational Database Management System (RDBMS)</a:t>
                      </a:r>
                    </a:p>
                  </a:txBody>
                  <a:tcPr marT="34290" marB="3429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9444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n-lt"/>
                          <a:cs typeface="Segoe"/>
                        </a:rPr>
                        <a:t>SQL</a:t>
                      </a:r>
                    </a:p>
                  </a:txBody>
                  <a:tcPr marT="34290" marB="3429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n-lt"/>
                          <a:cs typeface="Segoe"/>
                        </a:rPr>
                        <a:t>Structured Query Language – the domain-specific declarative language used for interacting with and managing of data stored in RDBMS</a:t>
                      </a:r>
                    </a:p>
                  </a:txBody>
                  <a:tcPr marT="34290" marB="3429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794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n-lt"/>
                          <a:cs typeface="Segoe"/>
                        </a:rPr>
                        <a:t>T-SQL</a:t>
                      </a:r>
                    </a:p>
                  </a:txBody>
                  <a:tcPr marT="34290" marB="3429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n-lt"/>
                          <a:cs typeface="Segoe"/>
                        </a:rPr>
                        <a:t>Microsoft’s implementation of SQL</a:t>
                      </a:r>
                    </a:p>
                  </a:txBody>
                  <a:tcPr marT="34290" marB="3429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9444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n-lt"/>
                          <a:cs typeface="Segoe"/>
                        </a:rPr>
                        <a:t>Execution plan</a:t>
                      </a:r>
                    </a:p>
                  </a:txBody>
                  <a:tcPr marT="34290" marB="3429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n-lt"/>
                          <a:cs typeface="Segoe"/>
                        </a:rPr>
                        <a:t>A detailed roadmap containing the steps that the database engine takes to perform the data manipulation required by the query</a:t>
                      </a:r>
                    </a:p>
                  </a:txBody>
                  <a:tcPr marT="34290" marB="3429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2914">
                <a:tc>
                  <a:txBody>
                    <a:bodyPr/>
                    <a:lstStyle/>
                    <a:p>
                      <a:pPr algn="l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Segoe"/>
                        </a:rPr>
                        <a:t>Deadlock</a:t>
                      </a:r>
                    </a:p>
                  </a:txBody>
                  <a:tcPr marT="34290" marB="3429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Occurs when two or more requests are stuck, each waiting for the other to release a resource (a row or table) that they need to proceed, causing both to be blocked indefinitely*.</a:t>
                      </a:r>
                    </a:p>
                    <a:p>
                      <a:pPr algn="l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cs typeface="Segoe"/>
                        </a:rPr>
                        <a:t>*until SQL Server forcefully terminates one of the sessions.</a:t>
                      </a:r>
                    </a:p>
                  </a:txBody>
                  <a:tcPr marT="34290" marB="3429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24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3658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22028" y="1773275"/>
            <a:ext cx="8242300" cy="187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Some shops don't do SQL Server monitoring well (or at all).</a:t>
            </a:r>
            <a:br>
              <a:rPr lang="en-US" dirty="0"/>
            </a:br>
            <a:r>
              <a:rPr lang="en-US" dirty="0"/>
              <a:t>And, even if they do, some monitoring tools can freeze up during ongoing performance issues.</a:t>
            </a:r>
            <a:br>
              <a:rPr lang="en-US" dirty="0"/>
            </a:b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Diagnostics data isn’t very portable and can be challenging to present in a way that's easily understandable to other teams.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Two pain points for DBAs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D713B0F-1A7B-E79B-5CEF-D784621B6FE3}"/>
              </a:ext>
            </a:extLst>
          </p:cNvPr>
          <p:cNvSpPr txBox="1">
            <a:spLocks/>
          </p:cNvSpPr>
          <p:nvPr/>
        </p:nvSpPr>
        <p:spPr>
          <a:xfrm>
            <a:off x="322028" y="909249"/>
            <a:ext cx="8242300" cy="429594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1"/>
                </a:solidFill>
                <a:latin typeface="Segoe UI Light" charset="0"/>
                <a:cs typeface="Segoe UI Light" charset="0"/>
              </a:rPr>
              <a:t>Selfish part – take 1</a:t>
            </a:r>
          </a:p>
        </p:txBody>
      </p:sp>
    </p:spTree>
    <p:extLst>
      <p:ext uri="{BB962C8B-B14F-4D97-AF65-F5344CB8AC3E}">
        <p14:creationId xmlns:p14="http://schemas.microsoft.com/office/powerpoint/2010/main" val="30533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0C207D1-707F-B270-D496-F9C836D83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028" y="251227"/>
            <a:ext cx="8480066" cy="612956"/>
          </a:xfrm>
          <a:noFill/>
        </p:spPr>
        <p:txBody>
          <a:bodyPr/>
          <a:lstStyle/>
          <a:p>
            <a:r>
              <a:rPr lang="en-US" dirty="0"/>
              <a:t>Dealing with the first pain point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62004E32-949E-624F-E5E4-E3081B34CE90}"/>
              </a:ext>
            </a:extLst>
          </p:cNvPr>
          <p:cNvSpPr txBox="1">
            <a:spLocks/>
          </p:cNvSpPr>
          <p:nvPr/>
        </p:nvSpPr>
        <p:spPr>
          <a:xfrm>
            <a:off x="322028" y="909249"/>
            <a:ext cx="8242300" cy="429594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1"/>
                </a:solidFill>
                <a:latin typeface="Segoe UI Light" charset="0"/>
                <a:cs typeface="Segoe UI Light" charset="0"/>
              </a:rPr>
              <a:t>Open Source to the rescue!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C7B5CA85-A9AD-5EBC-E2C4-BAB82F93895F}"/>
              </a:ext>
            </a:extLst>
          </p:cNvPr>
          <p:cNvSpPr txBox="1">
            <a:spLocks/>
          </p:cNvSpPr>
          <p:nvPr/>
        </p:nvSpPr>
        <p:spPr>
          <a:xfrm>
            <a:off x="322028" y="1466849"/>
            <a:ext cx="8242300" cy="3170001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Brent </a:t>
            </a:r>
            <a:r>
              <a:rPr lang="en-US" sz="1600" b="1" dirty="0" err="1"/>
              <a:t>Ozar’s</a:t>
            </a:r>
            <a:r>
              <a:rPr lang="en-US" sz="1600" b="1" dirty="0"/>
              <a:t> SQL Server First Responder Kit </a:t>
            </a:r>
            <a:r>
              <a:rPr lang="en-US" sz="1600" dirty="0"/>
              <a:t>-     </a:t>
            </a:r>
            <a:r>
              <a:rPr lang="en-US" sz="1400" dirty="0">
                <a:solidFill>
                  <a:schemeClr val="accent1"/>
                </a:solidFill>
                <a:latin typeface="+mn-lt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/BrentOzarULTD/SQL-Server-First-Responder-Kit</a:t>
            </a:r>
            <a:r>
              <a:rPr lang="en-US" sz="1400" dirty="0">
                <a:solidFill>
                  <a:schemeClr val="accent1"/>
                </a:solidFill>
                <a:latin typeface="+mn-lt"/>
                <a:cs typeface="+mn-cs"/>
              </a:rPr>
              <a:t> </a:t>
            </a:r>
          </a:p>
          <a:p>
            <a:r>
              <a:rPr lang="en-US" sz="1600" dirty="0"/>
              <a:t>A top-tier open source toolkit for SQL Server diagnostics, covering essential DBA/developer needs to pinpoint performance issues. </a:t>
            </a:r>
            <a:r>
              <a:rPr lang="en-US" sz="1600"/>
              <a:t>Licensed under MIT.</a:t>
            </a: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Deadlocks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Session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Instance health check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Index issues and usage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Waits – historical &amp; current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Resource intensive queries &amp; their execution plans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9F3764F-A6F3-BFB1-28CC-9BFF3C6CC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62572" y="1527250"/>
            <a:ext cx="230315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563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0C207D1-707F-B270-D496-F9C836D83DB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Great for DBAs, but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808A80-1BB5-1EBC-40A4-0EA3D37F61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Portability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6CF924-F788-F97F-C7B0-682B79061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results look great in SSMS, but are difficult to put into an Excel spreadsheet.</a:t>
            </a:r>
          </a:p>
          <a:p>
            <a:endParaRPr lang="en-US" dirty="0"/>
          </a:p>
          <a:p>
            <a:r>
              <a:rPr lang="en-US" dirty="0"/>
              <a:t>Even with parameters like </a:t>
            </a:r>
            <a:r>
              <a:rPr lang="en-US" dirty="0">
                <a:latin typeface="Consolas"/>
                <a:ea typeface="+mn-ea"/>
              </a:rPr>
              <a:t>@ExportToExcel =1</a:t>
            </a:r>
            <a:r>
              <a:rPr lang="en-US" dirty="0"/>
              <a:t>, we end up skipping execution plans and deadlock graphs due the columns being XML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62004E32-949E-624F-E5E4-E3081B34CE90}"/>
              </a:ext>
            </a:extLst>
          </p:cNvPr>
          <p:cNvSpPr txBox="1">
            <a:spLocks/>
          </p:cNvSpPr>
          <p:nvPr/>
        </p:nvSpPr>
        <p:spPr>
          <a:xfrm>
            <a:off x="322028" y="909248"/>
            <a:ext cx="8242300" cy="491289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1"/>
                </a:solidFill>
                <a:latin typeface="Segoe UI Light" charset="0"/>
                <a:cs typeface="Segoe UI Light" charset="0"/>
              </a:rPr>
              <a:t>You’re still stuck with two issues - 1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04F382-5D45-6CAD-A654-DE446B251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514" y="3617673"/>
            <a:ext cx="4403074" cy="6799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DDA4D8-3988-993F-4226-DC6C34EDF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361" y="2078446"/>
            <a:ext cx="4459967" cy="1301621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0117995-B117-0BB7-9F19-65759B70C91B}"/>
              </a:ext>
            </a:extLst>
          </p:cNvPr>
          <p:cNvCxnSpPr>
            <a:cxnSpLocks/>
          </p:cNvCxnSpPr>
          <p:nvPr/>
        </p:nvCxnSpPr>
        <p:spPr>
          <a:xfrm>
            <a:off x="5147185" y="3321934"/>
            <a:ext cx="333428" cy="295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63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0C207D1-707F-B270-D496-F9C836D83DB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Great for DBAs, but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808A80-1BB5-1EBC-40A4-0EA3D37F61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Presentability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6CF924-F788-F97F-C7B0-682B79061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Even in SSMS, some of the data needs extra steps to be in a user-friendly format.</a:t>
            </a:r>
          </a:p>
          <a:p>
            <a:endParaRPr lang="en-US" dirty="0"/>
          </a:p>
          <a:p>
            <a:r>
              <a:rPr lang="en-US" dirty="0"/>
              <a:t>Specifically deadlock graphs.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62004E32-949E-624F-E5E4-E3081B34CE90}"/>
              </a:ext>
            </a:extLst>
          </p:cNvPr>
          <p:cNvSpPr txBox="1">
            <a:spLocks/>
          </p:cNvSpPr>
          <p:nvPr/>
        </p:nvSpPr>
        <p:spPr>
          <a:xfrm>
            <a:off x="322028" y="909249"/>
            <a:ext cx="8242300" cy="522704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1"/>
                </a:solidFill>
                <a:latin typeface="Segoe UI Light" charset="0"/>
                <a:cs typeface="Segoe UI Light" charset="0"/>
              </a:rPr>
              <a:t>You’re still stuck with two issues - 2</a:t>
            </a:r>
          </a:p>
          <a:p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D84589-9F11-712E-B256-C402EB6D6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689" y="3233442"/>
            <a:ext cx="3468405" cy="13436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03EE2B-68EF-F26D-6B97-036D4CBE7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85" y="3707288"/>
            <a:ext cx="4395788" cy="10173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067434-E11D-2B24-0156-A0C24C536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650" y="1869007"/>
            <a:ext cx="4848226" cy="105954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861ED2B-9628-7243-3E47-D2B78B3C28A5}"/>
              </a:ext>
            </a:extLst>
          </p:cNvPr>
          <p:cNvCxnSpPr>
            <a:cxnSpLocks/>
          </p:cNvCxnSpPr>
          <p:nvPr/>
        </p:nvCxnSpPr>
        <p:spPr>
          <a:xfrm flipH="1">
            <a:off x="7298228" y="2850776"/>
            <a:ext cx="369040" cy="382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1264E36-3CA5-4E1B-4165-99A998FD2874}"/>
              </a:ext>
            </a:extLst>
          </p:cNvPr>
          <p:cNvCxnSpPr>
            <a:cxnSpLocks/>
            <a:stCxn id="7" idx="1"/>
            <a:endCxn id="9" idx="3"/>
          </p:cNvCxnSpPr>
          <p:nvPr/>
        </p:nvCxnSpPr>
        <p:spPr>
          <a:xfrm flipH="1">
            <a:off x="4712073" y="3905250"/>
            <a:ext cx="621616" cy="31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85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0C207D1-707F-B270-D496-F9C836D83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028" y="251227"/>
            <a:ext cx="8480066" cy="612956"/>
          </a:xfrm>
          <a:noFill/>
        </p:spPr>
        <p:txBody>
          <a:bodyPr/>
          <a:lstStyle/>
          <a:p>
            <a:r>
              <a:rPr lang="en-US"/>
              <a:t>Bonus</a:t>
            </a:r>
            <a:endParaRPr lang="en-US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62004E32-949E-624F-E5E4-E3081B34CE90}"/>
              </a:ext>
            </a:extLst>
          </p:cNvPr>
          <p:cNvSpPr txBox="1">
            <a:spLocks/>
          </p:cNvSpPr>
          <p:nvPr/>
        </p:nvSpPr>
        <p:spPr>
          <a:xfrm>
            <a:off x="3279343" y="1006996"/>
            <a:ext cx="5262757" cy="3281423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If you work for an ISV, consulting company or are an independent consultant, you might: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Get pushback from customers when it comes to creating 3</a:t>
            </a:r>
            <a:r>
              <a:rPr lang="en-US" sz="1600" baseline="30000" dirty="0"/>
              <a:t>rd</a:t>
            </a:r>
            <a:r>
              <a:rPr lang="en-US" sz="1600" dirty="0"/>
              <a:t> party stored procedures</a:t>
            </a:r>
            <a:br>
              <a:rPr lang="en-US" sz="1600" dirty="0"/>
            </a:b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Have to deal with a lot of back-and-forth to get a clear picture of what’s going 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34ED32-E227-A9F2-1F51-B54661F02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65" y="1134317"/>
            <a:ext cx="2360888" cy="302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6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0C207D1-707F-B270-D496-F9C836D83DB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Tackling the second pain point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98D3E-EAEC-B219-423D-75061DB083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 wanted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9C7D98-EE76-12DB-E3C8-F6DEE56032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B2731C-F4C2-12DD-8409-0468BE54D2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285" y="2212351"/>
            <a:ext cx="3680532" cy="245044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Built on top of the SQL Server First Responder Kit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data in one 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permanent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 report in Excel and 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Links to in-depth explanations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Execution plans and deadlock graphs as files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04D0006-4EC9-AC21-738E-0C474B7C71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71095" y="2212351"/>
            <a:ext cx="3680532" cy="1402387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Complexity: Integrating multiple diagnostic scripts into one cohesive tool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Compatibility: Ensuring the tool works across different SQL Server versions and environments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62004E32-949E-624F-E5E4-E3081B34CE90}"/>
              </a:ext>
            </a:extLst>
          </p:cNvPr>
          <p:cNvSpPr txBox="1">
            <a:spLocks/>
          </p:cNvSpPr>
          <p:nvPr/>
        </p:nvSpPr>
        <p:spPr>
          <a:xfrm>
            <a:off x="322028" y="909249"/>
            <a:ext cx="8242300" cy="514740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1"/>
                </a:solidFill>
                <a:latin typeface="Segoe UI Light" charset="0"/>
                <a:cs typeface="Segoe UI Light" charset="0"/>
              </a:rPr>
              <a:t>If you can’t find it, build it yourself</a:t>
            </a:r>
          </a:p>
        </p:txBody>
      </p:sp>
    </p:spTree>
    <p:extLst>
      <p:ext uri="{BB962C8B-B14F-4D97-AF65-F5344CB8AC3E}">
        <p14:creationId xmlns:p14="http://schemas.microsoft.com/office/powerpoint/2010/main" val="331347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uiExpand="1" build="p"/>
    </p:bldLst>
  </p:timing>
</p:sld>
</file>

<file path=ppt/theme/theme1.xml><?xml version="1.0" encoding="utf-8"?>
<a:theme xmlns:a="http://schemas.openxmlformats.org/drawingml/2006/main" name="Vlads_OmniOpenCon2024_template_16x9">
  <a:themeElements>
    <a:clrScheme name="Conf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Conf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Vlads_OmniOpenCon2024_template_16x9.potx</Template>
  <TotalTime>1672</TotalTime>
  <Words>819</Words>
  <Application>Microsoft Office PowerPoint</Application>
  <PresentationFormat>On-screen Show (16:9)</PresentationFormat>
  <Paragraphs>127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Aptos</vt:lpstr>
      <vt:lpstr>Arial</vt:lpstr>
      <vt:lpstr>Calibri</vt:lpstr>
      <vt:lpstr>Consolas</vt:lpstr>
      <vt:lpstr>Segoe UI</vt:lpstr>
      <vt:lpstr>Segoe UI Light</vt:lpstr>
      <vt:lpstr>Segoe UI Semilight</vt:lpstr>
      <vt:lpstr>Vlads_OmniOpenCon2024_template_16x9</vt:lpstr>
      <vt:lpstr>PowerPoint Presentation</vt:lpstr>
      <vt:lpstr>Vlad Drumea</vt:lpstr>
      <vt:lpstr>Glossary</vt:lpstr>
      <vt:lpstr>Two pain points for DBAs</vt:lpstr>
      <vt:lpstr>Dealing with the first pain point</vt:lpstr>
      <vt:lpstr>Great for DBAs, but</vt:lpstr>
      <vt:lpstr>Great for DBAs, but</vt:lpstr>
      <vt:lpstr>Bonus</vt:lpstr>
      <vt:lpstr>Tackling the second pain point</vt:lpstr>
      <vt:lpstr>Tackling the second pain point</vt:lpstr>
      <vt:lpstr>End result</vt:lpstr>
      <vt:lpstr>Unexpected bonus</vt:lpstr>
      <vt:lpstr>The selfish part – take 2</vt:lpstr>
      <vt:lpstr>Future plans</vt:lpstr>
      <vt:lpstr>Conclusion</vt:lpstr>
      <vt:lpstr>PowerPoint Presentation</vt:lpstr>
      <vt:lpstr>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OmniOpenCon - Solving Closed Source Issues Through Open Source</dc:title>
  <dc:creator>Vlad Drumea</dc:creator>
  <cp:lastModifiedBy>Vlad Drumea</cp:lastModifiedBy>
  <cp:revision>149</cp:revision>
  <dcterms:created xsi:type="dcterms:W3CDTF">2024-09-22T18:23:55Z</dcterms:created>
  <dcterms:modified xsi:type="dcterms:W3CDTF">2024-09-26T15:48:17Z</dcterms:modified>
</cp:coreProperties>
</file>